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DD1EF-8136-499A-ACCA-211F547D1C90}" v="2199" dt="2021-01-27T23:09:26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19.04.2021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A770B9-F845-4A58-B3F5-BF0C5A233102}"/>
              </a:ext>
            </a:extLst>
          </p:cNvPr>
          <p:cNvSpPr/>
          <p:nvPr/>
        </p:nvSpPr>
        <p:spPr>
          <a:xfrm>
            <a:off x="-8164" y="-8163"/>
            <a:ext cx="8735785" cy="688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4C6C895-F7B1-4FC0-8E7C-ED0EB150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432" y="-1975"/>
            <a:ext cx="4561452" cy="68738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78FF546-3435-43C0-9778-B4FF217FA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7" t="-97" r="-446"/>
          <a:stretch/>
        </p:blipFill>
        <p:spPr>
          <a:xfrm rot="5400000">
            <a:off x="4359166" y="343136"/>
            <a:ext cx="5216460" cy="447084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021C94D-DD40-4712-8683-7C9D1E52C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16" r="-222" b="74"/>
          <a:stretch/>
        </p:blipFill>
        <p:spPr>
          <a:xfrm rot="-5400000">
            <a:off x="4588843" y="2304027"/>
            <a:ext cx="4758230" cy="4463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994594-2D1D-4465-9F72-9F299062A092}"/>
              </a:ext>
            </a:extLst>
          </p:cNvPr>
          <p:cNvSpPr txBox="1"/>
          <p:nvPr/>
        </p:nvSpPr>
        <p:spPr>
          <a:xfrm>
            <a:off x="1343024" y="4635952"/>
            <a:ext cx="490673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latin typeface="Abadi Extra Light"/>
                <a:cs typeface="Calibri"/>
              </a:rPr>
              <a:t>Být</a:t>
            </a:r>
            <a:r>
              <a:rPr lang="en-US" sz="2800" dirty="0">
                <a:latin typeface="Abadi Extra Light"/>
                <a:cs typeface="Calibri"/>
              </a:rPr>
              <a:t> </a:t>
            </a:r>
            <a:r>
              <a:rPr lang="en-US" sz="2800" dirty="0" err="1">
                <a:latin typeface="Abadi Extra Light"/>
                <a:cs typeface="Calibri"/>
              </a:rPr>
              <a:t>hloupý</a:t>
            </a:r>
            <a:r>
              <a:rPr lang="en-US" sz="2800" dirty="0">
                <a:latin typeface="Abadi Extra Light"/>
                <a:cs typeface="Calibri"/>
              </a:rPr>
              <a:t> je </a:t>
            </a:r>
            <a:r>
              <a:rPr lang="en-US" sz="2800" dirty="0" err="1">
                <a:latin typeface="Abadi Extra Light"/>
                <a:cs typeface="Calibri"/>
              </a:rPr>
              <a:t>na</a:t>
            </a:r>
            <a:r>
              <a:rPr lang="en-US" sz="2800" dirty="0">
                <a:latin typeface="Abadi Extra Light"/>
                <a:cs typeface="Calibri"/>
              </a:rPr>
              <a:t> </a:t>
            </a:r>
            <a:r>
              <a:rPr lang="en-US" sz="2800" dirty="0" err="1">
                <a:latin typeface="Abadi Extra Light"/>
                <a:cs typeface="Calibri"/>
              </a:rPr>
              <a:t>nic</a:t>
            </a:r>
            <a:r>
              <a:rPr lang="en-US" sz="2800" dirty="0">
                <a:latin typeface="Abadi Extra Light"/>
                <a:cs typeface="Calibri"/>
              </a:rPr>
              <a:t>,</a:t>
            </a:r>
            <a:endParaRPr lang="cs-CZ" sz="2800" dirty="0">
              <a:latin typeface="Abadi Extra Light"/>
              <a:cs typeface="Calibri"/>
            </a:endParaRPr>
          </a:p>
          <a:p>
            <a:pPr algn="ctr"/>
            <a:r>
              <a:rPr lang="en-US" sz="2800" dirty="0" err="1">
                <a:latin typeface="Abadi Extra Light"/>
                <a:cs typeface="Calibri"/>
              </a:rPr>
              <a:t>studuj</a:t>
            </a:r>
            <a:r>
              <a:rPr lang="en-US" sz="2800" dirty="0">
                <a:latin typeface="Abadi Extra Light"/>
                <a:cs typeface="Calibri"/>
              </a:rPr>
              <a:t> s námi bez hranic!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C6759A-CB7D-4D29-8B9C-0BA802CE3DD9}"/>
              </a:ext>
            </a:extLst>
          </p:cNvPr>
          <p:cNvCxnSpPr/>
          <p:nvPr/>
        </p:nvCxnSpPr>
        <p:spPr>
          <a:xfrm flipV="1">
            <a:off x="1883229" y="6060620"/>
            <a:ext cx="3823607" cy="13608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5CB489-C0C3-4FD3-AAEB-E5F1EABE2B42}"/>
              </a:ext>
            </a:extLst>
          </p:cNvPr>
          <p:cNvCxnSpPr>
            <a:cxnSpLocks/>
          </p:cNvCxnSpPr>
          <p:nvPr/>
        </p:nvCxnSpPr>
        <p:spPr>
          <a:xfrm flipV="1">
            <a:off x="1883228" y="740227"/>
            <a:ext cx="3823607" cy="1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9">
            <a:extLst>
              <a:ext uri="{FF2B5EF4-FFF2-40B4-BE49-F238E27FC236}">
                <a16:creationId xmlns:a16="http://schemas.microsoft.com/office/drawing/2014/main" id="{998A7447-43E6-4C6E-B5C3-8866A14B8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936" y="628650"/>
            <a:ext cx="4457699" cy="4471307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622C2459-B5CB-4E23-8DEF-70DA3751F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6" t="15" r="-444" b="37805"/>
          <a:stretch/>
        </p:blipFill>
        <p:spPr>
          <a:xfrm rot="5400000">
            <a:off x="-1230790" y="1190016"/>
            <a:ext cx="5226233" cy="2777297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55768A7-7796-45DA-A505-A8EA56852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3" t="35753" r="-6652" b="-237"/>
          <a:stretch/>
        </p:blipFill>
        <p:spPr>
          <a:xfrm rot="-5400000">
            <a:off x="-1161116" y="2855045"/>
            <a:ext cx="5163658" cy="28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A08393-F35C-4D51-9EC3-89654395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59" b="33430"/>
          <a:stretch/>
        </p:blipFill>
        <p:spPr>
          <a:xfrm>
            <a:off x="2969080" y="1406653"/>
            <a:ext cx="9226366" cy="546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72F2C-1E35-4946-B35B-5B204E0CC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8" t="-2457" r="9325" b="51942"/>
          <a:stretch/>
        </p:blipFill>
        <p:spPr>
          <a:xfrm rot="5400000">
            <a:off x="-1968717" y="1586269"/>
            <a:ext cx="7254163" cy="3335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6DC27-4F80-445D-A5F1-CD2C8BD33259}"/>
              </a:ext>
            </a:extLst>
          </p:cNvPr>
          <p:cNvSpPr txBox="1"/>
          <p:nvPr/>
        </p:nvSpPr>
        <p:spPr>
          <a:xfrm>
            <a:off x="424543" y="696685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cs typeface="Calibri"/>
              </a:rPr>
              <a:t>Kdo jsme?</a:t>
            </a:r>
            <a:endParaRPr lang="en-US" sz="4000" b="1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C7062-6444-456E-965C-37AD53A56818}"/>
              </a:ext>
            </a:extLst>
          </p:cNvPr>
          <p:cNvSpPr txBox="1"/>
          <p:nvPr/>
        </p:nvSpPr>
        <p:spPr>
          <a:xfrm>
            <a:off x="778329" y="1404257"/>
            <a:ext cx="1040402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/>
                <a:cs typeface="Arial"/>
              </a:rPr>
              <a:t>Jsme fiktivní cestovní kancelář, která se zabývá prodejem jazykových kurzů v anglicky mluvícíh zemích. Naším cílem je zdokonalit úroveň angličtiny našich klientů, formou poznávání a zábavy za příznivou cenu, tak aby si naše jazykové kurzy mohl dovolit opravdu každý!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3F74153-9D7C-4341-8B4F-8D3AAB36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329" y="3316616"/>
            <a:ext cx="4702628" cy="3095875"/>
          </a:xfrm>
          <a:prstGeom prst="rect">
            <a:avLst/>
          </a:prstGeom>
        </p:spPr>
      </p:pic>
      <p:pic>
        <p:nvPicPr>
          <p:cNvPr id="8" name="Grafický objekt 7" descr="Letadlo se souvislou výplní">
            <a:extLst>
              <a:ext uri="{FF2B5EF4-FFF2-40B4-BE49-F238E27FC236}">
                <a16:creationId xmlns:a16="http://schemas.microsoft.com/office/drawing/2014/main" id="{7AA4031F-0E26-4979-BFD4-8C399AA87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867085">
            <a:off x="2076649" y="4262168"/>
            <a:ext cx="1574393" cy="15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DFC2402-BA19-4C99-A098-185204BDE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" t="-86" r="-472" b="1161"/>
          <a:stretch/>
        </p:blipFill>
        <p:spPr>
          <a:xfrm>
            <a:off x="-273488" y="-212392"/>
            <a:ext cx="12738975" cy="698330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47D26-81FC-44C0-AAF6-F53A9B1F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968" y="507242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Calibri"/>
                <a:cs typeface="Calibri Light"/>
              </a:rPr>
              <a:t>Naše</a:t>
            </a:r>
            <a:r>
              <a:rPr lang="en-US" sz="4000" b="1" dirty="0">
                <a:latin typeface="Calibri"/>
                <a:cs typeface="Calibri Light"/>
              </a:rPr>
              <a:t> </a:t>
            </a:r>
            <a:r>
              <a:rPr lang="en-US" sz="4000" b="1" dirty="0" err="1">
                <a:latin typeface="Calibri"/>
                <a:cs typeface="Calibri Light"/>
              </a:rPr>
              <a:t>nabídka</a:t>
            </a:r>
            <a:r>
              <a:rPr lang="en-US" sz="4000" b="1" dirty="0">
                <a:latin typeface="Calibri"/>
                <a:cs typeface="Calibri Light"/>
              </a:rPr>
              <a:t> </a:t>
            </a:r>
            <a:r>
              <a:rPr lang="en-US" sz="4000" b="1" dirty="0" err="1">
                <a:latin typeface="Calibri"/>
                <a:cs typeface="Calibri Light"/>
              </a:rPr>
              <a:t>zájezdů</a:t>
            </a:r>
            <a:r>
              <a:rPr lang="en-US" sz="4000" b="1" dirty="0">
                <a:latin typeface="Calibri"/>
                <a:cs typeface="Calibri Light"/>
              </a:rPr>
              <a:t>:</a:t>
            </a:r>
            <a:endParaRPr lang="en-US" sz="4000" b="1" dirty="0">
              <a:latin typeface="Calibri"/>
            </a:endParaRPr>
          </a:p>
        </p:txBody>
      </p:sp>
      <p:pic>
        <p:nvPicPr>
          <p:cNvPr id="5" name="Graphic 5" descr="Značka se souvislou výplní">
            <a:extLst>
              <a:ext uri="{FF2B5EF4-FFF2-40B4-BE49-F238E27FC236}">
                <a16:creationId xmlns:a16="http://schemas.microsoft.com/office/drawing/2014/main" id="{27777BF2-E3E2-489C-A883-610D99D46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12228" y="1162050"/>
            <a:ext cx="914400" cy="914400"/>
          </a:xfrm>
          <a:prstGeom prst="rect">
            <a:avLst/>
          </a:prstGeom>
        </p:spPr>
      </p:pic>
      <p:pic>
        <p:nvPicPr>
          <p:cNvPr id="9" name="Graphic 5" descr="Značka se souvislou výplní">
            <a:extLst>
              <a:ext uri="{FF2B5EF4-FFF2-40B4-BE49-F238E27FC236}">
                <a16:creationId xmlns:a16="http://schemas.microsoft.com/office/drawing/2014/main" id="{A92032BB-A256-4A99-A1D0-E9DCC8C3E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06835" y="1624692"/>
            <a:ext cx="914400" cy="914400"/>
          </a:xfrm>
          <a:prstGeom prst="rect">
            <a:avLst/>
          </a:prstGeom>
        </p:spPr>
      </p:pic>
      <p:pic>
        <p:nvPicPr>
          <p:cNvPr id="10" name="Graphic 5" descr="Značka se souvislou výplní">
            <a:extLst>
              <a:ext uri="{FF2B5EF4-FFF2-40B4-BE49-F238E27FC236}">
                <a16:creationId xmlns:a16="http://schemas.microsoft.com/office/drawing/2014/main" id="{10B56885-42DF-4036-A22B-487DDB4F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2870" y="2223406"/>
            <a:ext cx="914400" cy="914400"/>
          </a:xfrm>
          <a:prstGeom prst="rect">
            <a:avLst/>
          </a:prstGeom>
        </p:spPr>
      </p:pic>
      <p:pic>
        <p:nvPicPr>
          <p:cNvPr id="11" name="Graphic 5" descr="Značka se souvislou výplní">
            <a:extLst>
              <a:ext uri="{FF2B5EF4-FFF2-40B4-BE49-F238E27FC236}">
                <a16:creationId xmlns:a16="http://schemas.microsoft.com/office/drawing/2014/main" id="{E238CE27-2654-416F-BDEF-EBE5F22B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74369" y="147501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00122F-52BB-436F-A21F-F92AB33651DA}"/>
              </a:ext>
            </a:extLst>
          </p:cNvPr>
          <p:cNvSpPr txBox="1"/>
          <p:nvPr/>
        </p:nvSpPr>
        <p:spPr>
          <a:xfrm>
            <a:off x="1669596" y="283981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cs typeface="Calibri"/>
              </a:rPr>
              <a:t>Honolulu</a:t>
            </a:r>
            <a:endParaRPr lang="en-US" sz="2400" b="1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40F02-70A1-4D6F-941D-0254BAB06C3A}"/>
              </a:ext>
            </a:extLst>
          </p:cNvPr>
          <p:cNvSpPr txBox="1"/>
          <p:nvPr/>
        </p:nvSpPr>
        <p:spPr>
          <a:xfrm>
            <a:off x="2343150" y="19893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cs typeface="Calibri"/>
              </a:rPr>
              <a:t>Vancouver</a:t>
            </a:r>
            <a:endParaRPr lang="en-US" sz="2400" b="1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388B6-1401-4D4D-9F8D-FC0C9E8BCA7D}"/>
              </a:ext>
            </a:extLst>
          </p:cNvPr>
          <p:cNvSpPr txBox="1"/>
          <p:nvPr/>
        </p:nvSpPr>
        <p:spPr>
          <a:xfrm>
            <a:off x="6023883" y="124777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cs typeface="Calibri"/>
              </a:rPr>
              <a:t>Brighton</a:t>
            </a:r>
            <a:endParaRPr lang="en-US" sz="2400" b="1" dirty="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D0A9B-59A0-4806-82B1-2501739EE50B}"/>
              </a:ext>
            </a:extLst>
          </p:cNvPr>
          <p:cNvSpPr txBox="1"/>
          <p:nvPr/>
        </p:nvSpPr>
        <p:spPr>
          <a:xfrm>
            <a:off x="5295900" y="3771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765D9-8750-403D-9972-0A416FA8124E}"/>
              </a:ext>
            </a:extLst>
          </p:cNvPr>
          <p:cNvSpPr txBox="1"/>
          <p:nvPr/>
        </p:nvSpPr>
        <p:spPr>
          <a:xfrm>
            <a:off x="6357257" y="208461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cs typeface="Calibri"/>
              </a:rPr>
              <a:t>Malta</a:t>
            </a:r>
            <a:endParaRPr lang="en-US" sz="2400" b="1" dirty="0">
              <a:cs typeface="Calibri"/>
            </a:endParaRPr>
          </a:p>
        </p:txBody>
      </p:sp>
      <p:pic>
        <p:nvPicPr>
          <p:cNvPr id="12" name="Grafický objekt 11" descr="Mapa s označeným bodem se souvislou výplní">
            <a:extLst>
              <a:ext uri="{FF2B5EF4-FFF2-40B4-BE49-F238E27FC236}">
                <a16:creationId xmlns:a16="http://schemas.microsoft.com/office/drawing/2014/main" id="{6CF8132B-64A4-43CA-96B0-323E880E8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10881">
            <a:off x="832104" y="4240314"/>
            <a:ext cx="1655930" cy="16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035414D-C6D7-4C7B-A483-187EF369E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3" r="-476" b="23006"/>
          <a:stretch/>
        </p:blipFill>
        <p:spPr>
          <a:xfrm>
            <a:off x="1243715" y="2786744"/>
            <a:ext cx="3608584" cy="3573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5FBBA-F84F-46F0-9A15-AC922555FE29}"/>
              </a:ext>
            </a:extLst>
          </p:cNvPr>
          <p:cNvSpPr txBox="1"/>
          <p:nvPr/>
        </p:nvSpPr>
        <p:spPr>
          <a:xfrm>
            <a:off x="5602061" y="369706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cs typeface="Calibri"/>
              </a:rPr>
              <a:t>Malta</a:t>
            </a:r>
            <a:endParaRPr lang="en-US" sz="4000" b="1" dirty="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B5AA03D-32B8-4ACD-BC52-1EDBE02A1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71" y="403983"/>
            <a:ext cx="4743450" cy="313810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1A62857-B468-4B40-AAA5-3C5A21993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2" t="47228" r="1031" b="-1982"/>
          <a:stretch/>
        </p:blipFill>
        <p:spPr>
          <a:xfrm rot="5400000">
            <a:off x="6891910" y="1933358"/>
            <a:ext cx="7245265" cy="3384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B48239-F572-4658-BF62-D9D8ADC34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7" t="316" r="6682" b="50475"/>
          <a:stretch/>
        </p:blipFill>
        <p:spPr>
          <a:xfrm rot="5400000">
            <a:off x="-1945075" y="1915520"/>
            <a:ext cx="6924752" cy="3041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511BA-C7F4-478D-811F-544287762C3D}"/>
              </a:ext>
            </a:extLst>
          </p:cNvPr>
          <p:cNvSpPr txBox="1"/>
          <p:nvPr/>
        </p:nvSpPr>
        <p:spPr>
          <a:xfrm>
            <a:off x="1240971" y="1363436"/>
            <a:ext cx="44713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Chcete zažít pořádný adrenalinový </a:t>
            </a:r>
            <a:r>
              <a:rPr lang="en-US" sz="2400" dirty="0"/>
              <a:t>zážitek? V centru Brightonu Vás čeká na každém rohu.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2F07B-D13F-48FA-9038-CCD0743D86E1}"/>
              </a:ext>
            </a:extLst>
          </p:cNvPr>
          <p:cNvSpPr txBox="1"/>
          <p:nvPr/>
        </p:nvSpPr>
        <p:spPr>
          <a:xfrm>
            <a:off x="900794" y="65586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cs typeface="Calibri"/>
              </a:rPr>
              <a:t>Brighton</a:t>
            </a:r>
            <a:endParaRPr lang="en-US" sz="4000" b="1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0C531-B823-4DFB-864C-8B91D95A0E52}"/>
              </a:ext>
            </a:extLst>
          </p:cNvPr>
          <p:cNvSpPr txBox="1"/>
          <p:nvPr/>
        </p:nvSpPr>
        <p:spPr>
          <a:xfrm>
            <a:off x="5962650" y="4411435"/>
            <a:ext cx="52197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Chcete</a:t>
            </a:r>
            <a:r>
              <a:rPr lang="en-US" sz="2400" dirty="0"/>
              <a:t> </a:t>
            </a:r>
            <a:r>
              <a:rPr lang="en-US" sz="2400" dirty="0" err="1"/>
              <a:t>poznat</a:t>
            </a:r>
            <a:r>
              <a:rPr lang="en-US" sz="2400" dirty="0"/>
              <a:t> </a:t>
            </a:r>
            <a:r>
              <a:rPr lang="en-US" sz="2400" dirty="0" err="1"/>
              <a:t>krásy</a:t>
            </a:r>
            <a:r>
              <a:rPr lang="en-US" sz="2400" dirty="0"/>
              <a:t> Malty a u toho </a:t>
            </a:r>
            <a:r>
              <a:rPr lang="en-US" sz="2400" dirty="0" err="1"/>
              <a:t>zlepšit</a:t>
            </a:r>
            <a:r>
              <a:rPr lang="en-US" sz="2400" dirty="0"/>
              <a:t> </a:t>
            </a:r>
            <a:r>
              <a:rPr lang="en-US" sz="2400" dirty="0" err="1"/>
              <a:t>svou</a:t>
            </a:r>
            <a:r>
              <a:rPr lang="en-US" sz="2400" dirty="0"/>
              <a:t> </a:t>
            </a:r>
            <a:r>
              <a:rPr lang="en-US" sz="2400" dirty="0" err="1"/>
              <a:t>angličtinu</a:t>
            </a:r>
            <a:r>
              <a:rPr lang="en-US" sz="2400" dirty="0"/>
              <a:t>? </a:t>
            </a:r>
            <a:r>
              <a:rPr lang="en-US" sz="2400" dirty="0" err="1"/>
              <a:t>Nabízíme</a:t>
            </a:r>
            <a:r>
              <a:rPr lang="en-US" sz="2400" dirty="0"/>
              <a:t> </a:t>
            </a:r>
            <a:r>
              <a:rPr lang="en-US" sz="2400" dirty="0" err="1"/>
              <a:t>Vám</a:t>
            </a:r>
            <a:r>
              <a:rPr lang="en-US" sz="2400" dirty="0"/>
              <a:t> </a:t>
            </a:r>
            <a:r>
              <a:rPr lang="cs-CZ" sz="2400" dirty="0"/>
              <a:t> </a:t>
            </a:r>
            <a:r>
              <a:rPr lang="en-US" sz="2400" dirty="0"/>
              <a:t>2-12 </a:t>
            </a:r>
            <a:r>
              <a:rPr lang="en-US" sz="2400" dirty="0" err="1"/>
              <a:t>týdenní</a:t>
            </a:r>
            <a:r>
              <a:rPr lang="en-US" sz="2400" dirty="0"/>
              <a:t> </a:t>
            </a:r>
            <a:r>
              <a:rPr lang="en-US" sz="2400" dirty="0" err="1"/>
              <a:t>kurzy</a:t>
            </a:r>
            <a:r>
              <a:rPr lang="en-US" sz="2400" dirty="0"/>
              <a:t> </a:t>
            </a:r>
            <a:r>
              <a:rPr lang="en-US" sz="2400" dirty="0" err="1"/>
              <a:t>angličtiny</a:t>
            </a:r>
            <a:r>
              <a:rPr lang="en-US" sz="2400" dirty="0"/>
              <a:t> </a:t>
            </a:r>
            <a:endParaRPr lang="cs-CZ" sz="2400" dirty="0"/>
          </a:p>
          <a:p>
            <a:r>
              <a:rPr lang="en-US" sz="2400" dirty="0"/>
              <a:t>za </a:t>
            </a:r>
            <a:r>
              <a:rPr lang="en-US" sz="2400" dirty="0" err="1"/>
              <a:t>příznivou</a:t>
            </a:r>
            <a:r>
              <a:rPr lang="en-US" sz="2400" dirty="0"/>
              <a:t> </a:t>
            </a:r>
            <a:r>
              <a:rPr lang="en-US" sz="2400" dirty="0" err="1"/>
              <a:t>cenu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3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A6BB001-889E-443F-8466-823B0DFA5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700000">
            <a:off x="2215906" y="546183"/>
            <a:ext cx="7614557" cy="59360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A77A2AC-4B88-4780-A373-03BD9F74F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D331CE2-26EA-42C5-9D30-FDEFB2396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0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624B4-D945-46F3-B927-C280320B5F33}"/>
              </a:ext>
            </a:extLst>
          </p:cNvPr>
          <p:cNvSpPr txBox="1"/>
          <p:nvPr/>
        </p:nvSpPr>
        <p:spPr>
          <a:xfrm>
            <a:off x="547007" y="859971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cs typeface="Calibri"/>
              </a:rPr>
              <a:t>Honolulu</a:t>
            </a:r>
            <a:endParaRPr lang="en-US" sz="4000" b="1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32B0A-C382-4F17-91C9-D9355712953F}"/>
              </a:ext>
            </a:extLst>
          </p:cNvPr>
          <p:cNvSpPr txBox="1"/>
          <p:nvPr/>
        </p:nvSpPr>
        <p:spPr>
          <a:xfrm>
            <a:off x="655864" y="1621972"/>
            <a:ext cx="527412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Můžete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zajít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nejznámější</a:t>
            </a:r>
            <a:r>
              <a:rPr lang="en-US" sz="2400" dirty="0"/>
              <a:t> </a:t>
            </a:r>
            <a:r>
              <a:rPr lang="en-US" sz="2400" dirty="0" err="1"/>
              <a:t>pláž</a:t>
            </a:r>
            <a:r>
              <a:rPr lang="en-US" sz="2400" dirty="0"/>
              <a:t> </a:t>
            </a:r>
            <a:r>
              <a:rPr lang="en-US" sz="2400" dirty="0" err="1"/>
              <a:t>světa</a:t>
            </a:r>
            <a:r>
              <a:rPr lang="en-US" sz="2400" dirty="0"/>
              <a:t> Waikiki beach, </a:t>
            </a:r>
            <a:r>
              <a:rPr lang="en-US" sz="2400" dirty="0" err="1"/>
              <a:t>kde</a:t>
            </a:r>
            <a:r>
              <a:rPr lang="en-US" sz="2400" dirty="0"/>
              <a:t> </a:t>
            </a:r>
            <a:r>
              <a:rPr lang="en-US" sz="2400" dirty="0" err="1"/>
              <a:t>můžete</a:t>
            </a:r>
            <a:r>
              <a:rPr lang="en-US" sz="2400" dirty="0"/>
              <a:t> </a:t>
            </a:r>
            <a:r>
              <a:rPr lang="en-US" sz="2400" dirty="0" err="1"/>
              <a:t>znašich</a:t>
            </a:r>
            <a:r>
              <a:rPr lang="en-US" sz="2400" dirty="0"/>
              <a:t> </a:t>
            </a:r>
            <a:r>
              <a:rPr lang="en-US" sz="2400" dirty="0" err="1"/>
              <a:t>mimoškolních</a:t>
            </a:r>
            <a:r>
              <a:rPr lang="en-US" sz="2400" dirty="0"/>
              <a:t> </a:t>
            </a:r>
            <a:r>
              <a:rPr lang="en-US" sz="2400" dirty="0" err="1"/>
              <a:t>aktivit</a:t>
            </a:r>
            <a:r>
              <a:rPr lang="en-US" sz="2400" dirty="0"/>
              <a:t> </a:t>
            </a:r>
            <a:r>
              <a:rPr lang="en-US" sz="2400" dirty="0" err="1"/>
              <a:t>zkusit</a:t>
            </a:r>
            <a:r>
              <a:rPr lang="en-US" sz="2400" dirty="0"/>
              <a:t> </a:t>
            </a:r>
            <a:r>
              <a:rPr lang="en-US" sz="2400" dirty="0" err="1"/>
              <a:t>surfování</a:t>
            </a:r>
            <a:r>
              <a:rPr lang="cs-CZ" sz="2400" dirty="0"/>
              <a:t>       </a:t>
            </a:r>
            <a:r>
              <a:rPr lang="en-US" sz="2400" dirty="0"/>
              <a:t>a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potápění</a:t>
            </a:r>
            <a:r>
              <a:rPr lang="en-US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57A02-368F-4238-A121-24E38F254AC1}"/>
              </a:ext>
            </a:extLst>
          </p:cNvPr>
          <p:cNvSpPr txBox="1"/>
          <p:nvPr/>
        </p:nvSpPr>
        <p:spPr>
          <a:xfrm>
            <a:off x="438150" y="37582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cs typeface="Calibri"/>
              </a:rPr>
              <a:t>Vancouver</a:t>
            </a:r>
            <a:endParaRPr lang="en-US" sz="4000" b="1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59AA1-BCED-48A9-8CC2-D9245BE083DD}"/>
              </a:ext>
            </a:extLst>
          </p:cNvPr>
          <p:cNvSpPr txBox="1"/>
          <p:nvPr/>
        </p:nvSpPr>
        <p:spPr>
          <a:xfrm>
            <a:off x="655864" y="4438651"/>
            <a:ext cx="404948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Poznej nádheru kanadské přírody. Zažij dobrodružství plné zábavy a nových zážitků!</a:t>
            </a:r>
          </a:p>
        </p:txBody>
      </p:sp>
    </p:spTree>
    <p:extLst>
      <p:ext uri="{BB962C8B-B14F-4D97-AF65-F5344CB8AC3E}">
        <p14:creationId xmlns:p14="http://schemas.microsoft.com/office/powerpoint/2010/main" val="9159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9CA022B3-75EE-40DD-9915-F9C52E554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5" r="-486"/>
          <a:stretch/>
        </p:blipFill>
        <p:spPr>
          <a:xfrm>
            <a:off x="0" y="3105150"/>
            <a:ext cx="4863699" cy="4384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78E77-C13E-46B8-903B-7A5F09510672}"/>
              </a:ext>
            </a:extLst>
          </p:cNvPr>
          <p:cNvSpPr txBox="1"/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Calibri"/>
                <a:ea typeface="+mj-ea"/>
                <a:cs typeface="Calibri"/>
              </a:rPr>
              <a:t>Proč cestovat s námi?</a:t>
            </a:r>
            <a:endParaRPr lang="en-US">
              <a:ea typeface="+mj-ea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3E8BF5F-68FC-4EA8-BFE5-0F01ACA14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4" b="3156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29448-047C-4544-8CC3-A191B7C6C35C}"/>
              </a:ext>
            </a:extLst>
          </p:cNvPr>
          <p:cNvSpPr txBox="1"/>
          <p:nvPr/>
        </p:nvSpPr>
        <p:spPr>
          <a:xfrm>
            <a:off x="4550554" y="3752850"/>
            <a:ext cx="7249561" cy="24526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Chceš</a:t>
            </a:r>
            <a:r>
              <a:rPr lang="en-US" sz="2000" dirty="0"/>
              <a:t> se </a:t>
            </a:r>
            <a:r>
              <a:rPr lang="en-US" sz="2000" dirty="0" err="1"/>
              <a:t>naučit</a:t>
            </a:r>
            <a:r>
              <a:rPr lang="en-US" sz="2000" dirty="0"/>
              <a:t> </a:t>
            </a:r>
            <a:r>
              <a:rPr lang="en-US" sz="2000" dirty="0" err="1"/>
              <a:t>angličtinu</a:t>
            </a:r>
            <a:r>
              <a:rPr lang="en-US" sz="2000" dirty="0"/>
              <a:t> a </a:t>
            </a:r>
            <a:r>
              <a:rPr lang="en-US" sz="2000" dirty="0" err="1"/>
              <a:t>zároveň</a:t>
            </a:r>
            <a:r>
              <a:rPr lang="en-US" sz="2000" dirty="0"/>
              <a:t> se </a:t>
            </a:r>
            <a:r>
              <a:rPr lang="en-US" sz="2000" dirty="0" err="1"/>
              <a:t>bavit</a:t>
            </a:r>
            <a:r>
              <a:rPr lang="en-US" sz="2000" dirty="0"/>
              <a:t>, v tom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jsme</a:t>
            </a:r>
            <a:r>
              <a:rPr lang="en-US" sz="2000" dirty="0"/>
              <a:t> pro </a:t>
            </a:r>
            <a:r>
              <a:rPr lang="en-US" sz="2000" dirty="0" err="1"/>
              <a:t>tebe</a:t>
            </a:r>
            <a:r>
              <a:rPr lang="en-US" sz="2000" dirty="0"/>
              <a:t> </a:t>
            </a:r>
            <a:r>
              <a:rPr lang="en-US" sz="2000" dirty="0" err="1"/>
              <a:t>tou</a:t>
            </a:r>
            <a:r>
              <a:rPr lang="en-US" sz="2000" dirty="0"/>
              <a:t> </a:t>
            </a:r>
            <a:r>
              <a:rPr lang="en-US" sz="2000" dirty="0" err="1"/>
              <a:t>pravou</a:t>
            </a:r>
            <a:r>
              <a:rPr lang="en-US" sz="2000" dirty="0"/>
              <a:t> </a:t>
            </a:r>
            <a:r>
              <a:rPr lang="en-US" sz="2000" dirty="0" err="1"/>
              <a:t>volbou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Vše</a:t>
            </a:r>
            <a:r>
              <a:rPr lang="en-US" sz="2000" dirty="0"/>
              <a:t> </a:t>
            </a:r>
            <a:r>
              <a:rPr lang="en-US" sz="2000" dirty="0" err="1"/>
              <a:t>ti</a:t>
            </a:r>
            <a:r>
              <a:rPr lang="en-US" sz="2000" dirty="0"/>
              <a:t> </a:t>
            </a:r>
            <a:r>
              <a:rPr lang="en-US" sz="2000" dirty="0" err="1"/>
              <a:t>zařídíme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Vybíráme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</a:t>
            </a:r>
            <a:r>
              <a:rPr lang="en-US" sz="2000" dirty="0" err="1"/>
              <a:t>ověřené</a:t>
            </a:r>
            <a:r>
              <a:rPr lang="en-US" sz="2000" dirty="0"/>
              <a:t> </a:t>
            </a:r>
            <a:r>
              <a:rPr lang="en-US" sz="2000" dirty="0" err="1"/>
              <a:t>hostující</a:t>
            </a:r>
            <a:r>
              <a:rPr lang="en-US" sz="2000" dirty="0"/>
              <a:t> </a:t>
            </a:r>
            <a:r>
              <a:rPr lang="en-US" sz="2000" dirty="0" err="1"/>
              <a:t>rodiny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Vynikáme</a:t>
            </a:r>
            <a:r>
              <a:rPr lang="en-US" sz="2000" dirty="0"/>
              <a:t> </a:t>
            </a:r>
            <a:r>
              <a:rPr lang="en-US" sz="2000" dirty="0" err="1"/>
              <a:t>přátelským</a:t>
            </a:r>
            <a:r>
              <a:rPr lang="en-US" sz="2000" dirty="0"/>
              <a:t> a </a:t>
            </a:r>
            <a:r>
              <a:rPr lang="en-US" sz="2000" dirty="0" err="1"/>
              <a:t>individuálním</a:t>
            </a:r>
            <a:r>
              <a:rPr lang="en-US" sz="2000" dirty="0"/>
              <a:t> </a:t>
            </a:r>
            <a:r>
              <a:rPr lang="en-US" sz="2000" dirty="0" err="1"/>
              <a:t>přístupem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každému</a:t>
            </a:r>
            <a:r>
              <a:rPr lang="en-US" sz="2000" dirty="0"/>
              <a:t> </a:t>
            </a:r>
            <a:r>
              <a:rPr lang="en-US" sz="2000" dirty="0" err="1"/>
              <a:t>klientovi</a:t>
            </a:r>
            <a:r>
              <a:rPr lang="en-US" sz="2000" dirty="0"/>
              <a:t>, </a:t>
            </a:r>
            <a:r>
              <a:rPr lang="en-US" sz="2000" dirty="0" err="1"/>
              <a:t>tak</a:t>
            </a:r>
            <a:r>
              <a:rPr lang="en-US" sz="2000" dirty="0"/>
              <a:t> aby </a:t>
            </a:r>
            <a:r>
              <a:rPr lang="en-US" sz="2000" dirty="0" err="1"/>
              <a:t>jsme</a:t>
            </a:r>
            <a:r>
              <a:rPr lang="en-US" sz="2000" dirty="0"/>
              <a:t> </a:t>
            </a:r>
            <a:r>
              <a:rPr lang="en-US" sz="2000" dirty="0" err="1"/>
              <a:t>našli</a:t>
            </a:r>
            <a:r>
              <a:rPr lang="en-US" sz="2000" dirty="0"/>
              <a:t> </a:t>
            </a:r>
            <a:r>
              <a:rPr lang="en-US" sz="2000" dirty="0" err="1"/>
              <a:t>jazykový</a:t>
            </a:r>
            <a:r>
              <a:rPr lang="en-US" sz="2000" dirty="0"/>
              <a:t> </a:t>
            </a:r>
            <a:r>
              <a:rPr lang="en-US" sz="2000" dirty="0" err="1"/>
              <a:t>kurz</a:t>
            </a:r>
            <a:r>
              <a:rPr lang="en-US" sz="2000" dirty="0"/>
              <a:t>, </a:t>
            </a:r>
            <a:r>
              <a:rPr lang="en-US" sz="2000" dirty="0" err="1"/>
              <a:t>přesně</a:t>
            </a:r>
            <a:r>
              <a:rPr lang="en-US" sz="2000" dirty="0"/>
              <a:t> </a:t>
            </a:r>
            <a:r>
              <a:rPr lang="en-US" sz="2000" dirty="0" err="1"/>
              <a:t>podle</a:t>
            </a:r>
            <a:r>
              <a:rPr lang="en-US" sz="2000" dirty="0"/>
              <a:t>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představ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S </a:t>
            </a:r>
            <a:r>
              <a:rPr lang="en-US" sz="2000" dirty="0" err="1">
                <a:ea typeface="+mn-lt"/>
                <a:cs typeface="+mn-lt"/>
              </a:rPr>
              <a:t>námi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chybu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nikdy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neuděláš</a:t>
            </a:r>
            <a:r>
              <a:rPr lang="en-US" sz="2000" dirty="0">
                <a:ea typeface="+mn-lt"/>
                <a:cs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90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B5A071-38B2-41CD-B94A-CBA24409EF95}"/>
              </a:ext>
            </a:extLst>
          </p:cNvPr>
          <p:cNvSpPr txBox="1"/>
          <p:nvPr/>
        </p:nvSpPr>
        <p:spPr>
          <a:xfrm>
            <a:off x="4792436" y="30207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/>
              <a:t>Kontakty:</a:t>
            </a:r>
            <a:endParaRPr lang="en-US" sz="4000" b="1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EB44E-BB2A-4BCD-8FB1-3596A132FA99}"/>
              </a:ext>
            </a:extLst>
          </p:cNvPr>
          <p:cNvSpPr txBox="1"/>
          <p:nvPr/>
        </p:nvSpPr>
        <p:spPr>
          <a:xfrm>
            <a:off x="887186" y="1363436"/>
            <a:ext cx="4770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Adresa:</a:t>
            </a:r>
            <a:r>
              <a:rPr lang="en-US" sz="2400"/>
              <a:t> Pražská 931, 547 01 Náchod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B185D-C5EC-491F-BE70-EFCC77BB2B9A}"/>
              </a:ext>
            </a:extLst>
          </p:cNvPr>
          <p:cNvSpPr txBox="1"/>
          <p:nvPr/>
        </p:nvSpPr>
        <p:spPr>
          <a:xfrm>
            <a:off x="6479722" y="4901293"/>
            <a:ext cx="37637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Student's view, s. r. o.</a:t>
            </a:r>
            <a:endParaRPr lang="en-US" sz="24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0B0A73E-1B28-46FC-9D8B-9D335574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579" y="1364189"/>
            <a:ext cx="5070021" cy="2850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2C5031-3EE3-4B95-A106-0F928FF82EBF}"/>
              </a:ext>
            </a:extLst>
          </p:cNvPr>
          <p:cNvSpPr txBox="1"/>
          <p:nvPr/>
        </p:nvSpPr>
        <p:spPr>
          <a:xfrm>
            <a:off x="2043793" y="245200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view@soanachod.cz</a:t>
            </a:r>
          </a:p>
        </p:txBody>
      </p:sp>
      <p:pic>
        <p:nvPicPr>
          <p:cNvPr id="12" name="Graphic 12" descr="Obálka obrys">
            <a:extLst>
              <a:ext uri="{FF2B5EF4-FFF2-40B4-BE49-F238E27FC236}">
                <a16:creationId xmlns:a16="http://schemas.microsoft.com/office/drawing/2014/main" id="{DA8D1ECB-3181-45AD-82F1-4C9DFB050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9907" y="2223407"/>
            <a:ext cx="914400" cy="914400"/>
          </a:xfrm>
          <a:prstGeom prst="rect">
            <a:avLst/>
          </a:prstGeom>
        </p:spPr>
      </p:pic>
      <p:pic>
        <p:nvPicPr>
          <p:cNvPr id="13" name="Graphic 13" descr="Sluchátko obrys">
            <a:extLst>
              <a:ext uri="{FF2B5EF4-FFF2-40B4-BE49-F238E27FC236}">
                <a16:creationId xmlns:a16="http://schemas.microsoft.com/office/drawing/2014/main" id="{A3466460-CC73-4046-97D5-26F221A86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9907" y="3434443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356CB6-FFC8-4D6D-AA4F-F147074DAD93}"/>
              </a:ext>
            </a:extLst>
          </p:cNvPr>
          <p:cNvSpPr txBox="1"/>
          <p:nvPr/>
        </p:nvSpPr>
        <p:spPr>
          <a:xfrm>
            <a:off x="2043793" y="366304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 607 021 018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F98C3A32-81ED-4C31-9B43-BECCAEB85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0" y="4860472"/>
            <a:ext cx="688523" cy="715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0AFE25-3199-41C9-8CFB-CB4878584A19}"/>
              </a:ext>
            </a:extLst>
          </p:cNvPr>
          <p:cNvSpPr txBox="1"/>
          <p:nvPr/>
        </p:nvSpPr>
        <p:spPr>
          <a:xfrm>
            <a:off x="2043793" y="4901293"/>
            <a:ext cx="4008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students_view_soana</a:t>
            </a:r>
            <a:endParaRPr lang="en-US" sz="2400">
              <a:cs typeface="Calibri"/>
            </a:endParaRPr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E458D521-2D8E-47DE-98FB-BA714E606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186" y="4738007"/>
            <a:ext cx="702129" cy="783771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F98BEFF5-B82F-4A1C-AF76-419C2BAD64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93" t="-1207" r="1102" b="60815"/>
          <a:stretch/>
        </p:blipFill>
        <p:spPr>
          <a:xfrm>
            <a:off x="-3629" y="4128081"/>
            <a:ext cx="7631935" cy="27329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23611A-F04A-4C75-A823-5625AD534A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465" b="57952"/>
          <a:stretch/>
        </p:blipFill>
        <p:spPr>
          <a:xfrm>
            <a:off x="4792436" y="4019223"/>
            <a:ext cx="7409270" cy="2845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B7F30-DC86-4778-A1F9-F4C27DF216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517" t="55279" r="-315" b="-463"/>
          <a:stretch/>
        </p:blipFill>
        <p:spPr>
          <a:xfrm>
            <a:off x="9978" y="-5979"/>
            <a:ext cx="5613002" cy="3057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A96E7F-B9F2-4521-85C9-BB8252AF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5331" r="33648" b="-403"/>
          <a:stretch/>
        </p:blipFill>
        <p:spPr>
          <a:xfrm>
            <a:off x="6479722" y="-2455"/>
            <a:ext cx="5747632" cy="30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C7611F5-108B-4D5D-989C-0772C445C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815" y="-1410027"/>
            <a:ext cx="12336234" cy="9678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4CD20-73D9-44BF-BE1B-F5C812F056D7}"/>
              </a:ext>
            </a:extLst>
          </p:cNvPr>
          <p:cNvSpPr txBox="1"/>
          <p:nvPr/>
        </p:nvSpPr>
        <p:spPr>
          <a:xfrm>
            <a:off x="3717471" y="1798864"/>
            <a:ext cx="474345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cs typeface="Calibri"/>
              </a:rPr>
              <a:t>Děkujeme za pozornost</a:t>
            </a:r>
            <a:endParaRPr lang="en-US" sz="4000" b="1" dirty="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782A2DF-B96C-4E8A-9C41-B17EB1CA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793" y="3118757"/>
            <a:ext cx="3518807" cy="35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236</Words>
  <Application>Microsoft Office PowerPoint</Application>
  <PresentationFormat>Širokoúhlá obrazovka</PresentationFormat>
  <Paragraphs>32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Abadi Extra Light</vt:lpstr>
      <vt:lpstr>Arial</vt:lpstr>
      <vt:lpstr>Calibri</vt:lpstr>
      <vt:lpstr>Calibri Light</vt:lpstr>
      <vt:lpstr>Motiv systému Office</vt:lpstr>
      <vt:lpstr>Prezentace aplikace PowerPoint</vt:lpstr>
      <vt:lpstr>Prezentace aplikace PowerPoint</vt:lpstr>
      <vt:lpstr>Naše nabídka zájezdů: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Škop Jiří</dc:creator>
  <cp:lastModifiedBy>Skop Jiri</cp:lastModifiedBy>
  <cp:revision>847</cp:revision>
  <dcterms:created xsi:type="dcterms:W3CDTF">2021-01-27T18:07:16Z</dcterms:created>
  <dcterms:modified xsi:type="dcterms:W3CDTF">2021-04-19T05:25:59Z</dcterms:modified>
</cp:coreProperties>
</file>